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97C"/>
    <a:srgbClr val="5FB4D8"/>
    <a:srgbClr val="0B66C3"/>
    <a:srgbClr val="2590C1"/>
    <a:srgbClr val="F69B26"/>
    <a:srgbClr val="378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784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86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80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75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83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77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63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97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82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2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6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9DB4-F026-4125-9F06-8B9789A9FB1F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EC81-3DCD-43AD-8981-B079B18CE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78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5.png"/><Relationship Id="rId4" Type="http://schemas.openxmlformats.org/officeDocument/2006/relationships/image" Target="../media/image11.jpe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58D6E22-3059-8C32-F03A-22C24C564783}"/>
              </a:ext>
            </a:extLst>
          </p:cNvPr>
          <p:cNvSpPr/>
          <p:nvPr/>
        </p:nvSpPr>
        <p:spPr>
          <a:xfrm>
            <a:off x="0" y="1133942"/>
            <a:ext cx="6858000" cy="423025"/>
          </a:xfrm>
          <a:prstGeom prst="rect">
            <a:avLst/>
          </a:prstGeom>
          <a:gradFill flip="none" rotWithShape="1">
            <a:gsLst>
              <a:gs pos="0">
                <a:srgbClr val="5FB4D8"/>
              </a:gs>
              <a:gs pos="56000">
                <a:srgbClr val="0B597C"/>
              </a:gs>
              <a:gs pos="100000">
                <a:srgbClr val="2590C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pliante rectangulaire Valise en HDPE</a:t>
            </a:r>
            <a:endParaRPr lang="fr-FR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75F10E-DF1A-7EC4-D0E5-FA36542F5C46}"/>
              </a:ext>
            </a:extLst>
          </p:cNvPr>
          <p:cNvSpPr txBox="1"/>
          <p:nvPr/>
        </p:nvSpPr>
        <p:spPr>
          <a:xfrm>
            <a:off x="2651973" y="9411410"/>
            <a:ext cx="15540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2590C1"/>
                </a:solidFill>
                <a:latin typeface="Aptos" panose="020B0004020202020204" pitchFamily="34" charset="0"/>
              </a:rPr>
              <a:t>contact@materialis.fr</a:t>
            </a:r>
            <a:r>
              <a:rPr lang="fr-FR" sz="1100" i="0" dirty="0">
                <a:solidFill>
                  <a:srgbClr val="2590C1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fr-FR" sz="1100" i="0" dirty="0">
                <a:solidFill>
                  <a:srgbClr val="0B597C"/>
                </a:solidFill>
                <a:effectLst/>
                <a:latin typeface="Aptos" panose="020B0004020202020204" pitchFamily="34" charset="0"/>
              </a:rPr>
              <a:t>www.materialis.fr</a:t>
            </a:r>
            <a:endParaRPr lang="fr-FR" sz="1100" dirty="0">
              <a:solidFill>
                <a:srgbClr val="0B597C"/>
              </a:solidFill>
              <a:latin typeface="Aptos" panose="020B0004020202020204" pitchFamily="34" charset="0"/>
            </a:endParaRPr>
          </a:p>
        </p:txBody>
      </p:sp>
      <p:pic>
        <p:nvPicPr>
          <p:cNvPr id="25" name="Image 24" descr="Une image contenant motif, carré, conception, pixel&#10;&#10;Le contenu généré par l’IA peut être incorrect.">
            <a:extLst>
              <a:ext uri="{FF2B5EF4-FFF2-40B4-BE49-F238E27FC236}">
                <a16:creationId xmlns:a16="http://schemas.microsoft.com/office/drawing/2014/main" id="{33C2B1C7-7950-4227-0A95-84EA7178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9" y="9080773"/>
            <a:ext cx="751683" cy="743557"/>
          </a:xfrm>
          <a:prstGeom prst="rect">
            <a:avLst/>
          </a:prstGeom>
        </p:spPr>
      </p:pic>
      <p:grpSp>
        <p:nvGrpSpPr>
          <p:cNvPr id="1027" name="Groupe 1026">
            <a:extLst>
              <a:ext uri="{FF2B5EF4-FFF2-40B4-BE49-F238E27FC236}">
                <a16:creationId xmlns:a16="http://schemas.microsoft.com/office/drawing/2014/main" id="{151AC19A-95C8-672F-C349-5D1403C98287}"/>
              </a:ext>
            </a:extLst>
          </p:cNvPr>
          <p:cNvGrpSpPr/>
          <p:nvPr/>
        </p:nvGrpSpPr>
        <p:grpSpPr>
          <a:xfrm>
            <a:off x="-10932" y="9287687"/>
            <a:ext cx="922422" cy="637497"/>
            <a:chOff x="-10932" y="9287687"/>
            <a:chExt cx="922422" cy="637497"/>
          </a:xfrm>
        </p:grpSpPr>
        <p:pic>
          <p:nvPicPr>
            <p:cNvPr id="5" name="Graphique 4" descr="Document avec un remplissage uni">
              <a:extLst>
                <a:ext uri="{FF2B5EF4-FFF2-40B4-BE49-F238E27FC236}">
                  <a16:creationId xmlns:a16="http://schemas.microsoft.com/office/drawing/2014/main" id="{1F41B419-92AB-D0A6-2CD0-B583A983E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193" y="9287687"/>
              <a:ext cx="662132" cy="600164"/>
            </a:xfrm>
            <a:prstGeom prst="rect">
              <a:avLst/>
            </a:prstGeom>
          </p:spPr>
        </p:pic>
        <p:sp>
          <p:nvSpPr>
            <p:cNvPr id="32" name="Rectangle : avec coin arrondi et coin rogné en haut 31">
              <a:extLst>
                <a:ext uri="{FF2B5EF4-FFF2-40B4-BE49-F238E27FC236}">
                  <a16:creationId xmlns:a16="http://schemas.microsoft.com/office/drawing/2014/main" id="{650988D0-418A-E0D6-BA0F-836F471C3957}"/>
                </a:ext>
              </a:extLst>
            </p:cNvPr>
            <p:cNvSpPr/>
            <p:nvPr/>
          </p:nvSpPr>
          <p:spPr>
            <a:xfrm>
              <a:off x="-10932" y="9630137"/>
              <a:ext cx="922422" cy="295047"/>
            </a:xfrm>
            <a:prstGeom prst="snipRoundRect">
              <a:avLst/>
            </a:prstGeom>
            <a:solidFill>
              <a:srgbClr val="5FB4D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>
                  <a:latin typeface="Aptos" panose="020B0004020202020204" pitchFamily="34" charset="0"/>
                </a:rPr>
                <a:t>Page</a:t>
              </a:r>
              <a:r>
                <a:rPr lang="fr-FR" sz="1400" b="1" dirty="0">
                  <a:latin typeface="Aptos" panose="020B0004020202020204" pitchFamily="34" charset="0"/>
                </a:rPr>
                <a:t> 1/2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5114777A-29C2-220B-A69D-169E6DFC9B18}"/>
              </a:ext>
            </a:extLst>
          </p:cNvPr>
          <p:cNvGrpSpPr/>
          <p:nvPr/>
        </p:nvGrpSpPr>
        <p:grpSpPr>
          <a:xfrm>
            <a:off x="-2314" y="1780392"/>
            <a:ext cx="4509448" cy="2390563"/>
            <a:chOff x="-2314" y="2191872"/>
            <a:chExt cx="4509448" cy="2390563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4A312EE-264E-E640-B06F-6EB4F4B59484}"/>
                </a:ext>
              </a:extLst>
            </p:cNvPr>
            <p:cNvSpPr txBox="1"/>
            <p:nvPr/>
          </p:nvSpPr>
          <p:spPr>
            <a:xfrm>
              <a:off x="-2314" y="2458777"/>
              <a:ext cx="45094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Table pliante en deux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, légère, très solide et facile d'entretien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Extrêmement résistante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: ne craint pas les chocs, ne se fissure pas, ne s'écaille pas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Coins ultra renforcés 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en HDPE compressé pour éviter tout enfoncement en cas d'impact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Conçue pour une utilisation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intérieure ou extérieure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Peut supporter une charge uniformément répartie de </a:t>
              </a:r>
              <a:r>
                <a:rPr lang="fr-FR" sz="1100" b="1" dirty="0">
                  <a:latin typeface="Aptos" panose="020B0004020202020204" pitchFamily="34" charset="0"/>
                </a:rPr>
                <a:t>2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00kg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Parfaitement pliante en deux 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garantissant un encombrement minimal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dirty="0">
                  <a:latin typeface="Aptos" panose="020B0004020202020204" pitchFamily="34" charset="0"/>
                </a:rPr>
                <a:t>- 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Se stock très facilement sous forme de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 valise à poignée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Manipulation et transport aisés.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La table a été testée et répond aux normes EN 581-1 et EN 581-3</a:t>
              </a: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2DE0EA43-36F5-1164-B8D1-51A1FF461136}"/>
                </a:ext>
              </a:extLst>
            </p:cNvPr>
            <p:cNvGrpSpPr/>
            <p:nvPr/>
          </p:nvGrpSpPr>
          <p:grpSpPr>
            <a:xfrm>
              <a:off x="57223" y="2191872"/>
              <a:ext cx="3973340" cy="218206"/>
              <a:chOff x="7824994" y="1759899"/>
              <a:chExt cx="3973340" cy="21820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7C0CD3F-52D9-0867-8BD2-8711E5B48641}"/>
                  </a:ext>
                </a:extLst>
              </p:cNvPr>
              <p:cNvSpPr/>
              <p:nvPr/>
            </p:nvSpPr>
            <p:spPr>
              <a:xfrm>
                <a:off x="7961602" y="1759899"/>
                <a:ext cx="3836732" cy="218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300" b="1" dirty="0">
                    <a:solidFill>
                      <a:srgbClr val="0B66C3"/>
                    </a:solidFill>
                    <a:latin typeface="Aptos" panose="020B00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Description</a:t>
                </a:r>
                <a:endParaRPr lang="fr-FR" sz="1300" dirty="0">
                  <a:solidFill>
                    <a:srgbClr val="0B66C3"/>
                  </a:solidFill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5" name="Image 34" descr="Une image contenant ligne, Bleu électrique, triangle, conception&#10;&#10;Le contenu généré par l’IA peut être incorrect.">
                <a:extLst>
                  <a:ext uri="{FF2B5EF4-FFF2-40B4-BE49-F238E27FC236}">
                    <a16:creationId xmlns:a16="http://schemas.microsoft.com/office/drawing/2014/main" id="{46BEBCF5-E20D-3D05-0952-8DA0920C8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994" y="1759899"/>
                <a:ext cx="205188" cy="218206"/>
              </a:xfrm>
              <a:prstGeom prst="rect">
                <a:avLst/>
              </a:prstGeom>
            </p:spPr>
          </p:pic>
        </p:grp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7624D24-7FDB-9ED3-066F-16C6849496E6}"/>
              </a:ext>
            </a:extLst>
          </p:cNvPr>
          <p:cNvGrpSpPr/>
          <p:nvPr/>
        </p:nvGrpSpPr>
        <p:grpSpPr>
          <a:xfrm>
            <a:off x="-49678" y="4238792"/>
            <a:ext cx="4509448" cy="1205624"/>
            <a:chOff x="-2314" y="2191872"/>
            <a:chExt cx="4509448" cy="1205624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211143D-ECE7-4EAE-54B5-B19D17C7EE2D}"/>
                </a:ext>
              </a:extLst>
            </p:cNvPr>
            <p:cNvSpPr txBox="1"/>
            <p:nvPr/>
          </p:nvSpPr>
          <p:spPr>
            <a:xfrm>
              <a:off x="-2314" y="2458777"/>
              <a:ext cx="450944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Polyéthylène haute densité (HDPE)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Moulé et soufflé en une seule pièce (sans joint)</a:t>
              </a:r>
            </a:p>
            <a:p>
              <a:pPr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Epaisseur </a:t>
              </a:r>
              <a:r>
                <a:rPr lang="fr-FR" sz="1100" dirty="0"/>
                <a:t>3,8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 cm (4,2 cm pour le modèle 244x76 cm)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Traitement anti UV, anti-décoloration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Résistant aux taches et aux intempéries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97B435F5-FBCC-E650-3958-BA2D5710A318}"/>
                </a:ext>
              </a:extLst>
            </p:cNvPr>
            <p:cNvGrpSpPr/>
            <p:nvPr/>
          </p:nvGrpSpPr>
          <p:grpSpPr>
            <a:xfrm>
              <a:off x="57223" y="2191872"/>
              <a:ext cx="3973340" cy="218206"/>
              <a:chOff x="7824994" y="1759899"/>
              <a:chExt cx="3973340" cy="21820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291B694-7DC5-C3EC-FF3E-25E9A45AD9EB}"/>
                  </a:ext>
                </a:extLst>
              </p:cNvPr>
              <p:cNvSpPr/>
              <p:nvPr/>
            </p:nvSpPr>
            <p:spPr>
              <a:xfrm>
                <a:off x="7961602" y="1759899"/>
                <a:ext cx="3836732" cy="218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300" b="1" dirty="0">
                    <a:solidFill>
                      <a:srgbClr val="0B66C3"/>
                    </a:solidFill>
                    <a:latin typeface="Aptos" panose="020B00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Finition Plateau</a:t>
                </a:r>
              </a:p>
            </p:txBody>
          </p:sp>
          <p:pic>
            <p:nvPicPr>
              <p:cNvPr id="57" name="Image 56" descr="Une image contenant ligne, Bleu électrique, triangle, conception&#10;&#10;Le contenu généré par l’IA peut être incorrect.">
                <a:extLst>
                  <a:ext uri="{FF2B5EF4-FFF2-40B4-BE49-F238E27FC236}">
                    <a16:creationId xmlns:a16="http://schemas.microsoft.com/office/drawing/2014/main" id="{52FCFB0A-0FD9-EC66-A055-0FD9AB6CA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994" y="1759899"/>
                <a:ext cx="205188" cy="218206"/>
              </a:xfrm>
              <a:prstGeom prst="rect">
                <a:avLst/>
              </a:prstGeom>
            </p:spPr>
          </p:pic>
        </p:grp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E300DC45-F0B1-05C2-BCD2-EC0C1E1AF613}"/>
              </a:ext>
            </a:extLst>
          </p:cNvPr>
          <p:cNvGrpSpPr/>
          <p:nvPr/>
        </p:nvGrpSpPr>
        <p:grpSpPr>
          <a:xfrm>
            <a:off x="-25996" y="5567130"/>
            <a:ext cx="4509448" cy="1036346"/>
            <a:chOff x="-2314" y="2191872"/>
            <a:chExt cx="4509448" cy="1036346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66AA255F-C230-64BA-A9FA-CFE35611001C}"/>
                </a:ext>
              </a:extLst>
            </p:cNvPr>
            <p:cNvSpPr txBox="1"/>
            <p:nvPr/>
          </p:nvSpPr>
          <p:spPr>
            <a:xfrm>
              <a:off x="-2314" y="2458777"/>
              <a:ext cx="45094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Tubes en acier neuf de 2,5cm de Ø et 1,25mm d'épaisseur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Traitement anti-corrosion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Thermo laquage traité époxy 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</a:t>
              </a:r>
              <a:r>
                <a:rPr lang="fr-FR" sz="1100" b="1" i="0" dirty="0">
                  <a:effectLst/>
                  <a:latin typeface="Aptos" panose="020B0004020202020204" pitchFamily="34" charset="0"/>
                </a:rPr>
                <a:t>Patins anti-bruit 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et protection sol en caoutchouc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FF4905DB-C5B1-C574-7BC3-C9A39D32CE08}"/>
                </a:ext>
              </a:extLst>
            </p:cNvPr>
            <p:cNvGrpSpPr/>
            <p:nvPr/>
          </p:nvGrpSpPr>
          <p:grpSpPr>
            <a:xfrm>
              <a:off x="57223" y="2191872"/>
              <a:ext cx="3973340" cy="218206"/>
              <a:chOff x="7824994" y="1759899"/>
              <a:chExt cx="3973340" cy="21820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6636CB6-DB69-03BD-4DEA-D7FA1AC8F338}"/>
                  </a:ext>
                </a:extLst>
              </p:cNvPr>
              <p:cNvSpPr/>
              <p:nvPr/>
            </p:nvSpPr>
            <p:spPr>
              <a:xfrm>
                <a:off x="7961602" y="1759899"/>
                <a:ext cx="3836732" cy="218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300" b="1" dirty="0">
                    <a:solidFill>
                      <a:srgbClr val="0B66C3"/>
                    </a:solidFill>
                    <a:latin typeface="Aptos" panose="020B00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Finition Armature et Piétement</a:t>
                </a:r>
              </a:p>
            </p:txBody>
          </p:sp>
          <p:pic>
            <p:nvPicPr>
              <p:cNvPr id="63" name="Image 62" descr="Une image contenant ligne, Bleu électrique, triangle, conception&#10;&#10;Le contenu généré par l’IA peut être incorrect.">
                <a:extLst>
                  <a:ext uri="{FF2B5EF4-FFF2-40B4-BE49-F238E27FC236}">
                    <a16:creationId xmlns:a16="http://schemas.microsoft.com/office/drawing/2014/main" id="{B46EA133-56DA-D11E-9F5C-B40DA57E9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994" y="1759899"/>
                <a:ext cx="205188" cy="218206"/>
              </a:xfrm>
              <a:prstGeom prst="rect">
                <a:avLst/>
              </a:prstGeom>
            </p:spPr>
          </p:pic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2DBE429-D1F5-02B6-9E8E-7D6CDFBD9DB2}"/>
              </a:ext>
            </a:extLst>
          </p:cNvPr>
          <p:cNvGrpSpPr/>
          <p:nvPr/>
        </p:nvGrpSpPr>
        <p:grpSpPr>
          <a:xfrm>
            <a:off x="-9113" y="8093268"/>
            <a:ext cx="4509448" cy="1036346"/>
            <a:chOff x="-2314" y="2191872"/>
            <a:chExt cx="4509448" cy="1036346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C6D6D3C-551C-95BC-D8C2-B5CA7FFAA99B}"/>
                </a:ext>
              </a:extLst>
            </p:cNvPr>
            <p:cNvSpPr txBox="1"/>
            <p:nvPr/>
          </p:nvSpPr>
          <p:spPr>
            <a:xfrm>
              <a:off x="-2314" y="2458777"/>
              <a:ext cx="45094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Dimensions dépliées (</a:t>
              </a:r>
              <a:r>
                <a:rPr lang="fr-FR" sz="1100" b="0" i="0" dirty="0" err="1">
                  <a:effectLst/>
                  <a:latin typeface="Aptos" panose="020B0004020202020204" pitchFamily="34" charset="0"/>
                </a:rPr>
                <a:t>Lxlxh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) : </a:t>
              </a:r>
              <a:r>
                <a:rPr lang="fr-FR" sz="1100" dirty="0">
                  <a:latin typeface="Aptos" panose="020B0004020202020204" pitchFamily="34" charset="0"/>
                </a:rPr>
                <a:t>183 x76 x 74 cm</a:t>
              </a:r>
              <a:endParaRPr lang="fr-FR" sz="1100" b="0" i="0" dirty="0">
                <a:effectLst/>
                <a:latin typeface="Aptos" panose="020B0004020202020204" pitchFamily="34" charset="0"/>
              </a:endParaRPr>
            </a:p>
            <a:p>
              <a:pPr lvl="0"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Dimensions pliées (L x l x h)  : </a:t>
              </a:r>
              <a:r>
                <a:rPr lang="fr-FR" sz="1100" dirty="0">
                  <a:latin typeface="Aptos" panose="020B0004020202020204" pitchFamily="34" charset="0"/>
                </a:rPr>
                <a:t>93.1 x 76 x 7.8 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cm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Poids net : </a:t>
              </a:r>
              <a:r>
                <a:rPr lang="fr-FR" sz="1100" dirty="0">
                  <a:latin typeface="Aptos" panose="020B0004020202020204" pitchFamily="34" charset="0"/>
                </a:rPr>
                <a:t>11,8 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kg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dirty="0">
                  <a:latin typeface="Aptos" panose="020B0004020202020204" pitchFamily="34" charset="0"/>
                </a:rPr>
                <a:t>- </a:t>
              </a:r>
              <a:r>
                <a:rPr lang="fr-FR" sz="1100" b="1" dirty="0">
                  <a:latin typeface="Aptos" panose="020B0004020202020204" pitchFamily="34" charset="0"/>
                </a:rPr>
                <a:t>Existe en coloris blanc ou noir</a:t>
              </a:r>
              <a:endParaRPr lang="fr-FR" sz="1100" b="1" i="0" dirty="0">
                <a:effectLst/>
                <a:latin typeface="Aptos" panose="020B0004020202020204" pitchFamily="34" charset="0"/>
              </a:endParaRP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2427648-BDAC-4680-D050-DD09F61DDD31}"/>
                </a:ext>
              </a:extLst>
            </p:cNvPr>
            <p:cNvGrpSpPr/>
            <p:nvPr/>
          </p:nvGrpSpPr>
          <p:grpSpPr>
            <a:xfrm>
              <a:off x="57223" y="2191872"/>
              <a:ext cx="3973340" cy="218206"/>
              <a:chOff x="7824994" y="1759899"/>
              <a:chExt cx="3973340" cy="2182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4483C15-2C8F-75A5-A913-4C0C887CF134}"/>
                  </a:ext>
                </a:extLst>
              </p:cNvPr>
              <p:cNvSpPr/>
              <p:nvPr/>
            </p:nvSpPr>
            <p:spPr>
              <a:xfrm>
                <a:off x="7961602" y="1759899"/>
                <a:ext cx="3836732" cy="218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300" b="1" dirty="0">
                    <a:solidFill>
                      <a:srgbClr val="0B66C3"/>
                    </a:solidFill>
                    <a:latin typeface="Aptos" panose="020B00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Dimension 183x76 cm – LIFETIME VALISE</a:t>
                </a:r>
              </a:p>
            </p:txBody>
          </p:sp>
          <p:pic>
            <p:nvPicPr>
              <p:cNvPr id="12" name="Image 11" descr="Une image contenant ligne, Bleu électrique, triangle, conception&#10;&#10;Le contenu généré par l’IA peut être incorrect.">
                <a:extLst>
                  <a:ext uri="{FF2B5EF4-FFF2-40B4-BE49-F238E27FC236}">
                    <a16:creationId xmlns:a16="http://schemas.microsoft.com/office/drawing/2014/main" id="{5972D7AA-3FD0-ABE0-AD5B-CDBC6FDD7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994" y="1759899"/>
                <a:ext cx="205188" cy="218206"/>
              </a:xfrm>
              <a:prstGeom prst="rect">
                <a:avLst/>
              </a:prstGeom>
            </p:spPr>
          </p:pic>
        </p:grp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9D5E406-BA2E-136A-061A-1BDDFB174AA4}"/>
              </a:ext>
            </a:extLst>
          </p:cNvPr>
          <p:cNvGrpSpPr/>
          <p:nvPr/>
        </p:nvGrpSpPr>
        <p:grpSpPr>
          <a:xfrm>
            <a:off x="-3615" y="6680195"/>
            <a:ext cx="4509448" cy="1205624"/>
            <a:chOff x="-2314" y="2191872"/>
            <a:chExt cx="4509448" cy="1205624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3174380-CCB7-D501-C93C-173015376803}"/>
                </a:ext>
              </a:extLst>
            </p:cNvPr>
            <p:cNvSpPr txBox="1"/>
            <p:nvPr/>
          </p:nvSpPr>
          <p:spPr>
            <a:xfrm>
              <a:off x="-2314" y="2458777"/>
              <a:ext cx="450944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Dimensions dépliées (</a:t>
              </a:r>
              <a:r>
                <a:rPr lang="fr-FR" sz="1100" b="0" i="0" dirty="0" err="1">
                  <a:effectLst/>
                  <a:latin typeface="Aptos" panose="020B0004020202020204" pitchFamily="34" charset="0"/>
                </a:rPr>
                <a:t>Lxlxh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) : 122  x 61 x 61-74-91 cm</a:t>
              </a:r>
            </a:p>
            <a:p>
              <a:r>
                <a:rPr lang="fr-FR" sz="1100" b="0" i="0" dirty="0">
                  <a:effectLst/>
                  <a:latin typeface="Aptos" panose="020B0004020202020204" pitchFamily="34" charset="0"/>
                </a:rPr>
                <a:t>- Dimensions pliées (L x l x h)  : </a:t>
              </a:r>
              <a:r>
                <a:rPr lang="fr-FR" sz="1100" dirty="0">
                  <a:latin typeface="Aptos" panose="020B0004020202020204" pitchFamily="34" charset="0"/>
                </a:rPr>
                <a:t>61 x 61 x 7,6 cm</a:t>
              </a:r>
            </a:p>
            <a:p>
              <a:r>
                <a:rPr lang="fr-FR" sz="1100" dirty="0">
                  <a:latin typeface="Aptos" panose="020B0004020202020204" pitchFamily="34" charset="0"/>
                </a:rPr>
                <a:t>- Hauteur variable : </a:t>
              </a:r>
              <a:r>
                <a:rPr lang="fr-FR" sz="1100" b="1" dirty="0">
                  <a:latin typeface="Aptos" panose="020B0004020202020204" pitchFamily="34" charset="0"/>
                </a:rPr>
                <a:t>61-74-91 cm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Poids net : 8,7 kg</a:t>
              </a:r>
            </a:p>
            <a:p>
              <a:pPr lvl="0">
                <a:defRPr/>
              </a:pPr>
              <a:r>
                <a:rPr lang="fr-FR" sz="1100" dirty="0">
                  <a:latin typeface="Aptos" panose="020B0004020202020204" pitchFamily="34" charset="0"/>
                </a:rPr>
                <a:t>- Coloris blanc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C0E45501-FE8D-5539-380B-ABD5EC6454E8}"/>
                </a:ext>
              </a:extLst>
            </p:cNvPr>
            <p:cNvGrpSpPr/>
            <p:nvPr/>
          </p:nvGrpSpPr>
          <p:grpSpPr>
            <a:xfrm>
              <a:off x="57223" y="2191872"/>
              <a:ext cx="3973340" cy="218206"/>
              <a:chOff x="7824994" y="1759899"/>
              <a:chExt cx="3973340" cy="21820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D35291-E7D5-9D69-6A67-95E0218A587B}"/>
                  </a:ext>
                </a:extLst>
              </p:cNvPr>
              <p:cNvSpPr/>
              <p:nvPr/>
            </p:nvSpPr>
            <p:spPr>
              <a:xfrm>
                <a:off x="7961602" y="1759899"/>
                <a:ext cx="3836732" cy="218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300" b="1" dirty="0">
                    <a:solidFill>
                      <a:srgbClr val="0B66C3"/>
                    </a:solidFill>
                    <a:latin typeface="Aptos" panose="020B00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Dimension 122x60 cm – LIFETIME VALISE</a:t>
                </a:r>
              </a:p>
            </p:txBody>
          </p:sp>
          <p:pic>
            <p:nvPicPr>
              <p:cNvPr id="18" name="Image 17" descr="Une image contenant ligne, Bleu électrique, triangle, conception&#10;&#10;Le contenu généré par l’IA peut être incorrect.">
                <a:extLst>
                  <a:ext uri="{FF2B5EF4-FFF2-40B4-BE49-F238E27FC236}">
                    <a16:creationId xmlns:a16="http://schemas.microsoft.com/office/drawing/2014/main" id="{3C58F50F-9E1B-19E7-810E-169AE1A1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994" y="1759899"/>
                <a:ext cx="205188" cy="218206"/>
              </a:xfrm>
              <a:prstGeom prst="rect">
                <a:avLst/>
              </a:prstGeom>
            </p:spPr>
          </p:pic>
        </p:grpSp>
      </p:grpSp>
      <p:pic>
        <p:nvPicPr>
          <p:cNvPr id="34" name="Image 33" descr="Une image contenant ligne, Bleu électrique, triangle, conception&#10;&#10;Le contenu généré par l’IA peut être incorrect.">
            <a:extLst>
              <a:ext uri="{FF2B5EF4-FFF2-40B4-BE49-F238E27FC236}">
                <a16:creationId xmlns:a16="http://schemas.microsoft.com/office/drawing/2014/main" id="{1DB7827F-1C15-2756-356F-2F514E1E1C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5" y="1133942"/>
            <a:ext cx="403329" cy="428919"/>
          </a:xfrm>
          <a:prstGeom prst="rect">
            <a:avLst/>
          </a:prstGeom>
        </p:spPr>
      </p:pic>
      <p:pic>
        <p:nvPicPr>
          <p:cNvPr id="37" name="Image 36" descr="Une image contenant ligne, Bleu électrique, triangle, conception&#10;&#10;Le contenu généré par l’IA peut être incorrect.">
            <a:extLst>
              <a:ext uri="{FF2B5EF4-FFF2-40B4-BE49-F238E27FC236}">
                <a16:creationId xmlns:a16="http://schemas.microsoft.com/office/drawing/2014/main" id="{B1FADBAB-ABBD-F0BC-FBD5-52771D5A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81" y="1129724"/>
            <a:ext cx="403329" cy="428919"/>
          </a:xfrm>
          <a:prstGeom prst="rect">
            <a:avLst/>
          </a:prstGeom>
        </p:spPr>
      </p:pic>
      <p:pic>
        <p:nvPicPr>
          <p:cNvPr id="2" name="Image 1" descr="Une image contenant obscurité, noir, léger&#10;&#10;Le contenu généré par l’IA peut être incorrect.">
            <a:extLst>
              <a:ext uri="{FF2B5EF4-FFF2-40B4-BE49-F238E27FC236}">
                <a16:creationId xmlns:a16="http://schemas.microsoft.com/office/drawing/2014/main" id="{D43C03D5-E81E-E758-BF98-672D8DD83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71" y="34504"/>
            <a:ext cx="3014456" cy="98594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A0C9884-F5C9-33D9-4EC7-C50C40FC4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20813" b="17000"/>
          <a:stretch>
            <a:fillRect/>
          </a:stretch>
        </p:blipFill>
        <p:spPr bwMode="auto">
          <a:xfrm>
            <a:off x="4325282" y="1827793"/>
            <a:ext cx="2532718" cy="166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E346A39A-562D-94B5-333B-6765C0D9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24" y="3539888"/>
            <a:ext cx="2416703" cy="2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ble pliable en 2 (valise) ajustable rectangulaire (blanc) 122cm / 4 personnes">
            <a:extLst>
              <a:ext uri="{FF2B5EF4-FFF2-40B4-BE49-F238E27FC236}">
                <a16:creationId xmlns:a16="http://schemas.microsoft.com/office/drawing/2014/main" id="{0C4B6152-48D6-9E53-ED94-43F1276A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35" y="6139530"/>
            <a:ext cx="2573392" cy="23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8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0774-E87C-5E29-F465-578EEDD32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able pliable en 2 (valise) rectangulaire 183cm (blanc) / 8 personnes">
            <a:extLst>
              <a:ext uri="{FF2B5EF4-FFF2-40B4-BE49-F238E27FC236}">
                <a16:creationId xmlns:a16="http://schemas.microsoft.com/office/drawing/2014/main" id="{DFD71A67-FDF7-A4AD-70FD-0163B6E0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31" y="6164877"/>
            <a:ext cx="1978684" cy="1978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B59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5870372-0A98-74B8-D735-13442D8F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8" y="6152645"/>
            <a:ext cx="1990916" cy="1990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B59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FFC07C-FFCC-B298-DF7D-010EE1B40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32024" b="17000"/>
          <a:stretch>
            <a:fillRect/>
          </a:stretch>
        </p:blipFill>
        <p:spPr bwMode="auto">
          <a:xfrm>
            <a:off x="0" y="3358622"/>
            <a:ext cx="4590510" cy="24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2A4EEC-3870-8F06-D1D1-F5565C93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0" y="6157534"/>
            <a:ext cx="1978684" cy="1978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B59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EEEDD5-7A78-0280-8532-6B042B97F80B}"/>
              </a:ext>
            </a:extLst>
          </p:cNvPr>
          <p:cNvSpPr/>
          <p:nvPr/>
        </p:nvSpPr>
        <p:spPr>
          <a:xfrm>
            <a:off x="0" y="1133942"/>
            <a:ext cx="6858000" cy="423025"/>
          </a:xfrm>
          <a:prstGeom prst="rect">
            <a:avLst/>
          </a:prstGeom>
          <a:gradFill flip="none" rotWithShape="1">
            <a:gsLst>
              <a:gs pos="0">
                <a:srgbClr val="5FB4D8"/>
              </a:gs>
              <a:gs pos="56000">
                <a:srgbClr val="0B597C"/>
              </a:gs>
              <a:gs pos="100000">
                <a:srgbClr val="2590C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pliante rectangulaire Valise en HDPE</a:t>
            </a:r>
            <a:endParaRPr lang="fr-FR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D49B14-9B22-0477-450E-1CB2423C5706}"/>
              </a:ext>
            </a:extLst>
          </p:cNvPr>
          <p:cNvSpPr txBox="1"/>
          <p:nvPr/>
        </p:nvSpPr>
        <p:spPr>
          <a:xfrm>
            <a:off x="2651973" y="9411410"/>
            <a:ext cx="15540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2590C1"/>
                </a:solidFill>
                <a:latin typeface="Aptos" panose="020B0004020202020204" pitchFamily="34" charset="0"/>
              </a:rPr>
              <a:t>contact@materialis.fr</a:t>
            </a:r>
            <a:r>
              <a:rPr lang="fr-FR" sz="1100" i="0" dirty="0">
                <a:solidFill>
                  <a:srgbClr val="2590C1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fr-FR" sz="1100" i="0" dirty="0">
                <a:solidFill>
                  <a:srgbClr val="0B597C"/>
                </a:solidFill>
                <a:effectLst/>
                <a:latin typeface="Aptos" panose="020B0004020202020204" pitchFamily="34" charset="0"/>
              </a:rPr>
              <a:t>www.materialis.fr</a:t>
            </a:r>
            <a:endParaRPr lang="fr-FR" sz="1100" dirty="0">
              <a:solidFill>
                <a:srgbClr val="0B597C"/>
              </a:solidFill>
              <a:latin typeface="Aptos" panose="020B0004020202020204" pitchFamily="34" charset="0"/>
            </a:endParaRPr>
          </a:p>
        </p:txBody>
      </p:sp>
      <p:pic>
        <p:nvPicPr>
          <p:cNvPr id="25" name="Image 24" descr="Une image contenant motif, carré, conception, pixel&#10;&#10;Le contenu généré par l’IA peut être incorrect.">
            <a:extLst>
              <a:ext uri="{FF2B5EF4-FFF2-40B4-BE49-F238E27FC236}">
                <a16:creationId xmlns:a16="http://schemas.microsoft.com/office/drawing/2014/main" id="{72EF17A6-C69B-FE96-FE70-80FDDB8AC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9" y="9080773"/>
            <a:ext cx="751683" cy="743557"/>
          </a:xfrm>
          <a:prstGeom prst="rect">
            <a:avLst/>
          </a:prstGeom>
        </p:spPr>
      </p:pic>
      <p:grpSp>
        <p:nvGrpSpPr>
          <p:cNvPr id="1027" name="Groupe 1026">
            <a:extLst>
              <a:ext uri="{FF2B5EF4-FFF2-40B4-BE49-F238E27FC236}">
                <a16:creationId xmlns:a16="http://schemas.microsoft.com/office/drawing/2014/main" id="{D32C396D-582A-59D3-2FA3-0C50E8208A6A}"/>
              </a:ext>
            </a:extLst>
          </p:cNvPr>
          <p:cNvGrpSpPr/>
          <p:nvPr/>
        </p:nvGrpSpPr>
        <p:grpSpPr>
          <a:xfrm>
            <a:off x="-10932" y="9287687"/>
            <a:ext cx="922422" cy="637497"/>
            <a:chOff x="-10932" y="9287687"/>
            <a:chExt cx="922422" cy="637497"/>
          </a:xfrm>
        </p:grpSpPr>
        <p:pic>
          <p:nvPicPr>
            <p:cNvPr id="5" name="Graphique 4" descr="Document avec un remplissage uni">
              <a:extLst>
                <a:ext uri="{FF2B5EF4-FFF2-40B4-BE49-F238E27FC236}">
                  <a16:creationId xmlns:a16="http://schemas.microsoft.com/office/drawing/2014/main" id="{6F50A34F-E968-05A0-C28F-C026EC4B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193" y="9287687"/>
              <a:ext cx="662132" cy="600164"/>
            </a:xfrm>
            <a:prstGeom prst="rect">
              <a:avLst/>
            </a:prstGeom>
          </p:spPr>
        </p:pic>
        <p:sp>
          <p:nvSpPr>
            <p:cNvPr id="32" name="Rectangle : avec coin arrondi et coin rogné en haut 31">
              <a:extLst>
                <a:ext uri="{FF2B5EF4-FFF2-40B4-BE49-F238E27FC236}">
                  <a16:creationId xmlns:a16="http://schemas.microsoft.com/office/drawing/2014/main" id="{8D1F877A-C4D3-B555-05F0-6ABB840F9446}"/>
                </a:ext>
              </a:extLst>
            </p:cNvPr>
            <p:cNvSpPr/>
            <p:nvPr/>
          </p:nvSpPr>
          <p:spPr>
            <a:xfrm>
              <a:off x="-10932" y="9630137"/>
              <a:ext cx="922422" cy="295047"/>
            </a:xfrm>
            <a:prstGeom prst="snipRoundRect">
              <a:avLst/>
            </a:prstGeom>
            <a:solidFill>
              <a:srgbClr val="5FB4D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>
                  <a:latin typeface="Aptos" panose="020B0004020202020204" pitchFamily="34" charset="0"/>
                </a:rPr>
                <a:t>Page</a:t>
              </a:r>
              <a:r>
                <a:rPr lang="fr-FR" sz="1400" b="1" dirty="0">
                  <a:latin typeface="Aptos" panose="020B0004020202020204" pitchFamily="34" charset="0"/>
                </a:rPr>
                <a:t> 2/2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C70C712-3009-CD43-3D9A-308A423DFB9E}"/>
              </a:ext>
            </a:extLst>
          </p:cNvPr>
          <p:cNvGrpSpPr/>
          <p:nvPr/>
        </p:nvGrpSpPr>
        <p:grpSpPr>
          <a:xfrm>
            <a:off x="-10932" y="1927343"/>
            <a:ext cx="4509448" cy="1036346"/>
            <a:chOff x="-2314" y="2191872"/>
            <a:chExt cx="4509448" cy="1036346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066814F-7B3B-4B26-2A1F-6E89C5D46490}"/>
                </a:ext>
              </a:extLst>
            </p:cNvPr>
            <p:cNvSpPr txBox="1"/>
            <p:nvPr/>
          </p:nvSpPr>
          <p:spPr>
            <a:xfrm>
              <a:off x="-2314" y="2458777"/>
              <a:ext cx="45094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dirty="0">
                  <a:latin typeface="Aptos" panose="020B0004020202020204" pitchFamily="34" charset="0"/>
                </a:rPr>
                <a:t>- 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Dimensions dépliées (</a:t>
              </a:r>
              <a:r>
                <a:rPr lang="fr-FR" sz="1100" b="0" i="0" dirty="0" err="1">
                  <a:effectLst/>
                  <a:latin typeface="Aptos" panose="020B0004020202020204" pitchFamily="34" charset="0"/>
                </a:rPr>
                <a:t>Lxlxh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) : 244 x 76 x 74cm</a:t>
              </a:r>
            </a:p>
            <a:p>
              <a:pPr lvl="0"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Dimensions pliées (L x l x h)  </a:t>
              </a:r>
              <a:r>
                <a:rPr lang="fr-FR" sz="1100" dirty="0">
                  <a:latin typeface="Aptos" panose="020B0004020202020204" pitchFamily="34" charset="0"/>
                </a:rPr>
                <a:t>: 122 x 76 x 8,4 </a:t>
              </a:r>
              <a:r>
                <a:rPr lang="fr-FR" sz="1100" b="0" i="0" dirty="0">
                  <a:effectLst/>
                  <a:latin typeface="Aptos" panose="020B0004020202020204" pitchFamily="34" charset="0"/>
                </a:rPr>
                <a:t>cm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b="0" i="0" dirty="0">
                  <a:effectLst/>
                  <a:latin typeface="Aptos" panose="020B0004020202020204" pitchFamily="34" charset="0"/>
                </a:rPr>
                <a:t>- Poids net : 17,5 kg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100" dirty="0">
                  <a:latin typeface="Aptos" panose="020B0004020202020204" pitchFamily="34" charset="0"/>
                </a:rPr>
                <a:t>- Coloris blanc</a:t>
              </a:r>
              <a:endParaRPr lang="fr-FR" sz="1100" b="0" i="0" dirty="0">
                <a:effectLst/>
                <a:latin typeface="Aptos" panose="020B0004020202020204" pitchFamily="34" charset="0"/>
              </a:endParaRP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AB2CEA7-80A1-21F8-05E9-10DA0CC1B142}"/>
                </a:ext>
              </a:extLst>
            </p:cNvPr>
            <p:cNvGrpSpPr/>
            <p:nvPr/>
          </p:nvGrpSpPr>
          <p:grpSpPr>
            <a:xfrm>
              <a:off x="57223" y="2191872"/>
              <a:ext cx="3973340" cy="218206"/>
              <a:chOff x="7824994" y="1759899"/>
              <a:chExt cx="3973340" cy="2182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7F049A6-D7F2-C217-295A-E29ECFE40E7D}"/>
                  </a:ext>
                </a:extLst>
              </p:cNvPr>
              <p:cNvSpPr/>
              <p:nvPr/>
            </p:nvSpPr>
            <p:spPr>
              <a:xfrm>
                <a:off x="7961602" y="1759899"/>
                <a:ext cx="3836732" cy="218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300" b="1" dirty="0">
                    <a:solidFill>
                      <a:srgbClr val="0B66C3"/>
                    </a:solidFill>
                    <a:latin typeface="Aptos" panose="020B00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Dimension 244x76 cm – LIFETIME VALISE</a:t>
                </a:r>
              </a:p>
            </p:txBody>
          </p:sp>
          <p:pic>
            <p:nvPicPr>
              <p:cNvPr id="12" name="Image 11" descr="Une image contenant ligne, Bleu électrique, triangle, conception&#10;&#10;Le contenu généré par l’IA peut être incorrect.">
                <a:extLst>
                  <a:ext uri="{FF2B5EF4-FFF2-40B4-BE49-F238E27FC236}">
                    <a16:creationId xmlns:a16="http://schemas.microsoft.com/office/drawing/2014/main" id="{5A0377F0-15CB-6DE6-59F4-B11E3B5F3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994" y="1759899"/>
                <a:ext cx="205188" cy="218206"/>
              </a:xfrm>
              <a:prstGeom prst="rect">
                <a:avLst/>
              </a:prstGeom>
            </p:spPr>
          </p:pic>
        </p:grpSp>
      </p:grpSp>
      <p:pic>
        <p:nvPicPr>
          <p:cNvPr id="2" name="Image 1" descr="Une image contenant ligne, Bleu électrique, triangle, conception&#10;&#10;Le contenu généré par l’IA peut être incorrect.">
            <a:extLst>
              <a:ext uri="{FF2B5EF4-FFF2-40B4-BE49-F238E27FC236}">
                <a16:creationId xmlns:a16="http://schemas.microsoft.com/office/drawing/2014/main" id="{D6C751FE-CBC6-4AEA-3B77-C5BBD11031D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5" y="1133942"/>
            <a:ext cx="403329" cy="428919"/>
          </a:xfrm>
          <a:prstGeom prst="rect">
            <a:avLst/>
          </a:prstGeom>
        </p:spPr>
      </p:pic>
      <p:pic>
        <p:nvPicPr>
          <p:cNvPr id="20" name="Image 19" descr="Une image contenant ligne, Bleu électrique, triangle, conception&#10;&#10;Le contenu généré par l’IA peut être incorrect.">
            <a:extLst>
              <a:ext uri="{FF2B5EF4-FFF2-40B4-BE49-F238E27FC236}">
                <a16:creationId xmlns:a16="http://schemas.microsoft.com/office/drawing/2014/main" id="{BB23CE09-3BF2-D2CF-E02F-5BA688B8412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81" y="1129724"/>
            <a:ext cx="403329" cy="428919"/>
          </a:xfrm>
          <a:prstGeom prst="rect">
            <a:avLst/>
          </a:prstGeom>
        </p:spPr>
      </p:pic>
      <p:pic>
        <p:nvPicPr>
          <p:cNvPr id="4" name="Image 3" descr="Une image contenant obscurité, noir, léger&#10;&#10;Le contenu généré par l’IA peut être incorrect.">
            <a:extLst>
              <a:ext uri="{FF2B5EF4-FFF2-40B4-BE49-F238E27FC236}">
                <a16:creationId xmlns:a16="http://schemas.microsoft.com/office/drawing/2014/main" id="{51F76A26-2994-BA03-B7C8-FDEA2449A8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71" y="34504"/>
            <a:ext cx="3014456" cy="98594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29D6ADA-151D-1A43-50F6-DF9DBF795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8" b="17413"/>
          <a:stretch>
            <a:fillRect/>
          </a:stretch>
        </p:blipFill>
        <p:spPr bwMode="auto">
          <a:xfrm>
            <a:off x="4206026" y="1832650"/>
            <a:ext cx="2663988" cy="15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45E1B-AED9-9E2B-C4AC-A0DFEEFB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80" y="3358622"/>
            <a:ext cx="2383162" cy="23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484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825</TotalTime>
  <Words>363</Words>
  <Application>Microsoft Office PowerPoint</Application>
  <PresentationFormat>Format A4 (210 x 297 mm)</PresentationFormat>
  <Paragraphs>45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khellaf messalti</dc:creator>
  <cp:lastModifiedBy>Paul Moussajee</cp:lastModifiedBy>
  <cp:revision>29</cp:revision>
  <dcterms:created xsi:type="dcterms:W3CDTF">2023-06-13T12:08:16Z</dcterms:created>
  <dcterms:modified xsi:type="dcterms:W3CDTF">2025-07-16T11:06:10Z</dcterms:modified>
</cp:coreProperties>
</file>